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9" r:id="rId6"/>
    <p:sldId id="260" r:id="rId7"/>
    <p:sldId id="261" r:id="rId8"/>
    <p:sldId id="262" r:id="rId9"/>
    <p:sldId id="263" r:id="rId10"/>
    <p:sldId id="258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8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2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7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6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7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6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5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24439"/>
            <a:ext cx="9144000" cy="98383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Perfect Competition: Part 1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Steven Suranovic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George Washington University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Positive Profit Outcome in PC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592540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Max profit, firm chooses output, q*, such that P = MC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 q*, AC(q*)  = AC*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 = P* x q*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TC = AC* x q*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π  =  (P* – AC*) x q*  &gt;  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190" y="1384675"/>
            <a:ext cx="5619247" cy="512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24" y="478435"/>
            <a:ext cx="10449625" cy="59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Negative Profit Outcome in PC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544832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Max profit, firm chooses output, q*, such that P = MC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 q*, AC(q*)  = AC*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 = P*q*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TC = AC*q*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π  =  (P* – AC*)q*  &lt;  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285" y="1481613"/>
            <a:ext cx="5654863" cy="502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787" y="387931"/>
            <a:ext cx="9974142" cy="607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Zero Profit Outcome in PC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57430"/>
            <a:ext cx="3884874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Max profit, firm chooses output, q*, such that P = MC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 q*, AC(q*)  = AC*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 = P*q*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TC = AC*q*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π  =  (P* – AC*)q*  =  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815" y="1405328"/>
            <a:ext cx="6044210" cy="51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Comparing Monopoly and PC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57430"/>
            <a:ext cx="3884874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Assume a monopoly controls all N small firms (factories)  perhaps via mergers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MC = horizontal sum of all N firm MC’s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 </a:t>
            </a:r>
            <a:r>
              <a:rPr lang="en-US" dirty="0">
                <a:solidFill>
                  <a:schemeClr val="bg1"/>
                </a:solidFill>
              </a:rPr>
              <a:t>= horizontal sum of all N firm </a:t>
            </a:r>
            <a:r>
              <a:rPr lang="en-US" dirty="0" smtClean="0">
                <a:solidFill>
                  <a:schemeClr val="bg1"/>
                </a:solidFill>
              </a:rPr>
              <a:t>AC’s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321" y="1597809"/>
            <a:ext cx="5991096" cy="471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Comparing Monopoly and PC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57430"/>
            <a:ext cx="3884874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Monopoly result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Q = QM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 = PM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CS = blue triangle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Profit = orange rectangle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PC Result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Q  = QC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 = PC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CS = all shaded areas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Profit = 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321" y="1597809"/>
            <a:ext cx="5991096" cy="471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Comparing Monopoly and PC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57430"/>
            <a:ext cx="3884874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Effects of PC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Producers are made worse-off (rel. to monopoly because profits fall to zero)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Consumers are much better-off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Consumer gains exceed producer losses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Market welfare </a:t>
            </a:r>
            <a:r>
              <a:rPr lang="en-US" smtClean="0">
                <a:solidFill>
                  <a:schemeClr val="bg1"/>
                </a:solidFill>
                <a:sym typeface="Wingdings" panose="05000000000000000000" pitchFamily="2" charset="2"/>
              </a:rPr>
              <a:t>increases with PC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321" y="1597809"/>
            <a:ext cx="5991096" cy="471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Effects of Competition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6866"/>
            <a:ext cx="10515600" cy="34758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Monopoly to Duopoly (2 firms)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Duopoly to Oligopoly (Small number of firms)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Oligopoly to Perfect Competition (many, many firms)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Perfect Competition:  Setting the Stage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6521"/>
            <a:ext cx="10515600" cy="43209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Highly stylized representation of a simple economy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Simplification makes the model tractable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PC is the basis for the most used economic tool: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supply and demand curves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Best examples of PC markets are agricultural goods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Many small farms supply a large market for corn, rice, wheat, etc. 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Perfect Competition:  Setting the Stage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691"/>
            <a:ext cx="10515600" cy="44004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 PC market will be shown to have very positive characteristics vis-à-vis economic efficiency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Most accept that a PC market is not an accurate description of the real world, but ….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It remains a very useful simplification of the world because it provides a frame for comparison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For example, we can inquire what would be needed to make a real world market more like a PC market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Perfect Competition Assumptions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251"/>
            <a:ext cx="10515600" cy="440042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Many small firms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Each one too small to influence market conditions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All firms are identical </a:t>
            </a:r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same cost functions</a:t>
            </a:r>
          </a:p>
          <a:p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Output is homogeneous across all firms</a:t>
            </a:r>
          </a:p>
          <a:p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Many consumers of the product (demand curve)</a:t>
            </a:r>
          </a:p>
          <a:p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Perfect information about prices, costs, etc. </a:t>
            </a:r>
          </a:p>
          <a:p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Firms seek to maximize profit</a:t>
            </a:r>
          </a:p>
          <a:p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In the long-run, free entry and exit of firms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Perfect Competition (PC) Features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251"/>
            <a:ext cx="10515600" cy="44004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 PC firm takes the market price as fixed, knowing that changing its quantity (q) cannot affect the price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 this case,  MR = P   ….  Why?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339" y="3662929"/>
            <a:ext cx="9271837" cy="30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Perfect Competition (PC) Features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251"/>
            <a:ext cx="10515600" cy="44004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 profit-maximizing perfectly competitive firm will choose their output level such that it satisfies the following condition: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				</a:t>
            </a:r>
            <a:r>
              <a:rPr lang="en-US" sz="5400" dirty="0" smtClean="0">
                <a:solidFill>
                  <a:schemeClr val="bg1"/>
                </a:solidFill>
              </a:rPr>
              <a:t>P = MC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Note that since MR = P, the above is the same condition as a monopolist, but adjusted due to the smallness assumption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216" y="-20537"/>
            <a:ext cx="9323849" cy="687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29" y="699715"/>
            <a:ext cx="10377863" cy="537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5357</TotalTime>
  <Words>585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Perfect Competition: Part 1 </vt:lpstr>
      <vt:lpstr>Effects of Competition</vt:lpstr>
      <vt:lpstr>Perfect Competition:  Setting the Stage</vt:lpstr>
      <vt:lpstr>Perfect Competition:  Setting the Stage</vt:lpstr>
      <vt:lpstr>Perfect Competition Assumptions</vt:lpstr>
      <vt:lpstr>Perfect Competition (PC) Features</vt:lpstr>
      <vt:lpstr>Perfect Competition (PC) Features</vt:lpstr>
      <vt:lpstr>PowerPoint Presentation</vt:lpstr>
      <vt:lpstr>PowerPoint Presentation</vt:lpstr>
      <vt:lpstr>Positive Profit Outcome in PC</vt:lpstr>
      <vt:lpstr>PowerPoint Presentation</vt:lpstr>
      <vt:lpstr>Negative Profit Outcome in PC</vt:lpstr>
      <vt:lpstr>PowerPoint Presentation</vt:lpstr>
      <vt:lpstr>Zero Profit Outcome in PC</vt:lpstr>
      <vt:lpstr>Comparing Monopoly and PC</vt:lpstr>
      <vt:lpstr>Comparing Monopoly and PC</vt:lpstr>
      <vt:lpstr>Comparing Monopoly and PC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Oligopoly</dc:title>
  <dc:creator>Steven Suranovic</dc:creator>
  <cp:lastModifiedBy>Steven Suranovic</cp:lastModifiedBy>
  <cp:revision>44</cp:revision>
  <dcterms:created xsi:type="dcterms:W3CDTF">2020-10-09T00:48:53Z</dcterms:created>
  <dcterms:modified xsi:type="dcterms:W3CDTF">2020-12-23T20:28:08Z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